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00547-7FA9-4F90-A78C-A4B1C0A42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FC3577-40A5-4227-8C62-131B47D71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ECC2E8-BEA3-40DC-9D2C-8C802D8B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805D7-708A-45D8-9657-9F6F1019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8C740-51B1-4813-9838-DA3634CE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1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BECBA-57FC-408C-867D-D5CDCA44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027BF6-1755-499D-8CCB-30BDE8509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543364-FC9C-4158-83F6-9300E1EA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DFD04B-6796-417E-B88A-1776034C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754F38-6E01-4F73-B69B-9EFB51DB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90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EED6F1E-DDCC-423A-87B3-110857F289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976B9C-55C1-4B6A-97E4-7FD69A4CD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50F3AC-DA70-494D-AB4D-47467666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5E7AF1-11CC-4162-8583-90589556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82F23C-CA02-45F6-86B3-39ED3F64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05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E8AB1-24BC-4C1A-A438-36321F79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F52F03-92FC-40BE-BB3A-DFEC18A1B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0F01B2-65CB-4C81-A0D0-BB3FD84E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C08F7B-C7D6-4616-A48B-4541C67F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7450CC-CB35-4E3F-8B38-320F4420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E9CD8-2734-4BF4-AC76-AE8CB29E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FDB103-6C72-41C4-AC12-BC190F0A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702F09-C96F-401C-9877-F5C942F0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9BB82-CF16-4199-96BB-CC4D514F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0D053B-1722-4B47-B446-34E5DD5C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9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061DA-FD4D-4D17-864E-66C8AE4D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24342-5413-4D24-9635-61C26841F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CFF287-71FF-4075-9D1E-BC92B0C8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2CF5AE-8278-4F62-AAC0-0026426C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92DFC6-AE5C-4176-A9CB-240CDFAB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86934C-DED1-430B-97D0-B6D0F9BC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24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F2ED3-48AE-4D5A-B3BE-1C1A04A7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7F437-73B3-484E-BB34-D419663F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742312-4365-4C75-970F-D285C835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1F267F-F649-4D22-82E0-0476DAFE1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5CDB88-F628-4667-A2F4-B995A6F83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111CF1-061B-448F-B2A6-57276D20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FF7278-B041-404C-935B-E5A60E7D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0A1BF0-716E-4613-A304-4AED7600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38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14531-5E9C-41D9-9752-DC1BA5BD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728BE6-FF3A-427A-BC0A-AB367C34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F0D4D8-D7F7-4BC5-B91D-70067A35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9C99E7-6301-48CF-A8FC-D4E377C1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22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7620A4-874B-48B7-A480-E4A5A625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41E7FF-A18C-41E1-B318-92097E20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8773FD-F475-4EAE-8B3B-7D84A6D1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8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DB095-F18C-47A9-8279-C875FDFE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EFF0E-A119-489E-8E5B-49D48084D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F47F3D-A015-4DCB-9A51-6FEC570A4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5591F0-00FC-48F6-8F65-F8C683C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418991-E0AD-47A4-8363-0B201D3F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1A3962-71E4-4F7B-A2AB-BDFE46A76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16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AF356-F8AD-42BF-84FB-55FF5CC7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96CDD9-CDE5-4BA9-ACE4-B536CC153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41C38F-2209-4978-936E-487C0DCC8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3A9118-12BA-4E3A-A837-4382FCD5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28F780-2AF8-408B-9DC1-5E575302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5C4868-4580-4064-9958-7F902DC0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71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D56FA6-EDE0-4082-95CF-D7B06B05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88A49D-6DE5-4993-9B40-6DBFDE55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E09E5-3E36-460F-AFA0-8F3977A62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553B-F520-49D1-865E-953DE5642994}" type="datetimeFigureOut">
              <a:rPr lang="nl-NL" smtClean="0"/>
              <a:t>12-10-2017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CF0582-A7F4-4F7E-BCF9-F061869BA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6F7AE1-E952-4AAC-A5F1-431AF942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4CF1-92D7-4C6B-B1F4-3B75BF0E9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86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Q-rH4luvWAhWQfFAKHW-1BmsQjRwIBw&amp;url=https://www.ehbo-koffer.nl/product-categorie/ehbo-koffers/&amp;psig=AOvVaw0mKLU7cwWZ8ivqH04YA_cn&amp;ust=15079008640820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7l0Qd1rb1fA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9l2fSk1a3Q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Y0BNbefaHw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Zt9yqRmVPG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900AF-3ED0-4C02-A309-3984EBBD20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9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DAAE68-45D2-486F-9BAC-20CAB8914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" r="6043"/>
          <a:stretch/>
        </p:blipFill>
        <p:spPr>
          <a:xfrm>
            <a:off x="6752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4" name="AutoShape 2" descr="Afbeeldingsresultaat voor EHBO">
            <a:hlinkClick r:id="rId3" invalidUrl="https://www.google.nl/url?sa=i&amp;rct=j&amp;q=&amp;esrc=s&amp;source=images&amp;cd=&amp;cad=rja&amp;uact=8&amp;ved=0ahUKEwiQ-rH4luvWAhWQfFAKHW-1BmsQjRwIBw&amp;url=https%3A%2F%2Fwww.ehbo-koffer.nl%2Fproduct-categorie%2Fehbo-koffers%2F&amp;psig=AOvVaw0mKLU7cwWZ8ivqH04YA_cn&amp;ust=1507900864082071"/>
            <a:extLst>
              <a:ext uri="{FF2B5EF4-FFF2-40B4-BE49-F238E27FC236}">
                <a16:creationId xmlns:a16="http://schemas.microsoft.com/office/drawing/2014/main" id="{6B4A8D77-2485-4498-A5F2-AAC452B33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209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850C04-A371-4601-AF6D-76B979D57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033" y="1510149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EHBO</a:t>
            </a:r>
            <a:br>
              <a:rPr lang="en-US" sz="4000" dirty="0"/>
            </a:br>
            <a:r>
              <a:rPr lang="en-US" sz="4000" dirty="0"/>
              <a:t>BBL4/VP/LP1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4ECCBE-A992-45EE-9D3F-26A3657D6247}"/>
              </a:ext>
            </a:extLst>
          </p:cNvPr>
          <p:cNvSpPr txBox="1"/>
          <p:nvPr/>
        </p:nvSpPr>
        <p:spPr>
          <a:xfrm>
            <a:off x="648931" y="5880295"/>
            <a:ext cx="4953932" cy="33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J.L.Mulder</a:t>
            </a:r>
            <a:r>
              <a:rPr lang="en-US" sz="2000" dirty="0"/>
              <a:t>/GZA/2017-10</a:t>
            </a:r>
          </a:p>
        </p:txBody>
      </p:sp>
    </p:spTree>
    <p:extLst>
      <p:ext uri="{BB962C8B-B14F-4D97-AF65-F5344CB8AC3E}">
        <p14:creationId xmlns:p14="http://schemas.microsoft.com/office/powerpoint/2010/main" val="267573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Flauwvallen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0BB8A4C-BEB8-47DD-B604-6F20585F1084}"/>
              </a:ext>
            </a:extLst>
          </p:cNvPr>
          <p:cNvSpPr/>
          <p:nvPr/>
        </p:nvSpPr>
        <p:spPr>
          <a:xfrm>
            <a:off x="838199" y="2266129"/>
            <a:ext cx="6688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Verlies van bewustzijn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Plotseling daling tensie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Niet meer genoeg bloed in de hersenen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Beschermingsreactie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59E3A33-FF18-424F-AC63-8B0976529C83}"/>
              </a:ext>
            </a:extLst>
          </p:cNvPr>
          <p:cNvSpPr/>
          <p:nvPr/>
        </p:nvSpPr>
        <p:spPr>
          <a:xfrm>
            <a:off x="7526214" y="3174070"/>
            <a:ext cx="3287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Te lage tensie</a:t>
            </a:r>
          </a:p>
          <a:p>
            <a:r>
              <a:rPr lang="nl-NL" dirty="0"/>
              <a:t>Te snel opstaan</a:t>
            </a:r>
          </a:p>
          <a:p>
            <a:r>
              <a:rPr lang="nl-NL" dirty="0"/>
              <a:t>Oververhit</a:t>
            </a:r>
          </a:p>
          <a:p>
            <a:r>
              <a:rPr lang="nl-NL" dirty="0"/>
              <a:t>Te weinig gegeten of gedronken</a:t>
            </a:r>
          </a:p>
          <a:p>
            <a:r>
              <a:rPr lang="nl-NL" dirty="0"/>
              <a:t>Emotionele schok</a:t>
            </a:r>
          </a:p>
          <a:p>
            <a:r>
              <a:rPr lang="nl-NL" dirty="0"/>
              <a:t>Te uitgeput</a:t>
            </a:r>
          </a:p>
          <a:p>
            <a:r>
              <a:rPr lang="nl-NL" dirty="0"/>
              <a:t>Stress</a:t>
            </a:r>
          </a:p>
          <a:p>
            <a:r>
              <a:rPr lang="nl-NL" dirty="0"/>
              <a:t>Hartritmestoornissen</a:t>
            </a:r>
          </a:p>
          <a:p>
            <a:r>
              <a:rPr lang="nl-NL" dirty="0"/>
              <a:t>Medicatie</a:t>
            </a:r>
          </a:p>
          <a:p>
            <a:r>
              <a:rPr lang="nl-NL" dirty="0"/>
              <a:t>Menstruatie</a:t>
            </a:r>
          </a:p>
          <a:p>
            <a:r>
              <a:rPr lang="nl-NL" dirty="0"/>
              <a:t>Zwangerschap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9172C8-7E19-44C9-9EB6-2A1087A19A5D}"/>
              </a:ext>
            </a:extLst>
          </p:cNvPr>
          <p:cNvSpPr txBox="1"/>
          <p:nvPr/>
        </p:nvSpPr>
        <p:spPr>
          <a:xfrm>
            <a:off x="1770311" y="4240695"/>
            <a:ext cx="241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Oorzaken</a:t>
            </a:r>
          </a:p>
        </p:txBody>
      </p:sp>
    </p:spTree>
    <p:extLst>
      <p:ext uri="{BB962C8B-B14F-4D97-AF65-F5344CB8AC3E}">
        <p14:creationId xmlns:p14="http://schemas.microsoft.com/office/powerpoint/2010/main" val="386578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Flauwvallen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9172C8-7E19-44C9-9EB6-2A1087A19A5D}"/>
              </a:ext>
            </a:extLst>
          </p:cNvPr>
          <p:cNvSpPr txBox="1"/>
          <p:nvPr/>
        </p:nvSpPr>
        <p:spPr>
          <a:xfrm>
            <a:off x="838200" y="2478156"/>
            <a:ext cx="247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Symptomen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52DCB9F-1167-424C-96FE-49312092A282}"/>
              </a:ext>
            </a:extLst>
          </p:cNvPr>
          <p:cNvSpPr/>
          <p:nvPr/>
        </p:nvSpPr>
        <p:spPr>
          <a:xfrm>
            <a:off x="5075583" y="247815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Duizeligheid</a:t>
            </a:r>
          </a:p>
          <a:p>
            <a:r>
              <a:rPr lang="nl-NL" dirty="0"/>
              <a:t>een licht gevoel in hoofd</a:t>
            </a:r>
          </a:p>
          <a:p>
            <a:r>
              <a:rPr lang="nl-NL" dirty="0"/>
              <a:t>vlekken zien voor de ogen</a:t>
            </a:r>
          </a:p>
          <a:p>
            <a:r>
              <a:rPr lang="nl-NL" dirty="0"/>
              <a:t>Zweten</a:t>
            </a:r>
          </a:p>
          <a:p>
            <a:r>
              <a:rPr lang="nl-NL" dirty="0"/>
              <a:t>Misselijkheid</a:t>
            </a:r>
          </a:p>
          <a:p>
            <a:r>
              <a:rPr lang="nl-NL" dirty="0"/>
              <a:t>Bleekheid</a:t>
            </a:r>
          </a:p>
          <a:p>
            <a:r>
              <a:rPr lang="nl-NL" dirty="0"/>
              <a:t>Hoofdpijn</a:t>
            </a:r>
          </a:p>
          <a:p>
            <a:r>
              <a:rPr lang="nl-NL" dirty="0"/>
              <a:t>Oorsuizen</a:t>
            </a:r>
          </a:p>
          <a:p>
            <a:r>
              <a:rPr lang="nl-NL" dirty="0"/>
              <a:t>Dyspnoe </a:t>
            </a:r>
          </a:p>
        </p:txBody>
      </p:sp>
    </p:spTree>
    <p:extLst>
      <p:ext uri="{BB962C8B-B14F-4D97-AF65-F5344CB8AC3E}">
        <p14:creationId xmlns:p14="http://schemas.microsoft.com/office/powerpoint/2010/main" val="526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Lage bloeddruk en flauwvallen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4AAE582-DBA4-428F-8627-7CC706723C10}"/>
              </a:ext>
            </a:extLst>
          </p:cNvPr>
          <p:cNvSpPr/>
          <p:nvPr/>
        </p:nvSpPr>
        <p:spPr>
          <a:xfrm>
            <a:off x="838200" y="2357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Normaal 120/80 </a:t>
            </a:r>
          </a:p>
          <a:p>
            <a:r>
              <a:rPr lang="nl-NL" dirty="0"/>
              <a:t>Lage bloeddruk rond de 90/60</a:t>
            </a:r>
          </a:p>
          <a:p>
            <a:r>
              <a:rPr lang="nl-NL" dirty="0"/>
              <a:t>Alle leeftijden optreden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9101892-09FD-47A8-93CD-24F672191A6F}"/>
              </a:ext>
            </a:extLst>
          </p:cNvPr>
          <p:cNvSpPr/>
          <p:nvPr/>
        </p:nvSpPr>
        <p:spPr>
          <a:xfrm>
            <a:off x="838200" y="43660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Vocht in het lichaam verminderd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Verminderde werking van hart of verstopping in de aderen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Uitdroging, bloedverlies, alcohol, bepaalde medicijnen, letsel, allergische reacties en hartritme stoornis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CD4188-2488-406B-AC5E-9B35C8FA91CF}"/>
              </a:ext>
            </a:extLst>
          </p:cNvPr>
          <p:cNvSpPr txBox="1"/>
          <p:nvPr/>
        </p:nvSpPr>
        <p:spPr>
          <a:xfrm>
            <a:off x="838200" y="3561966"/>
            <a:ext cx="572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Oorzaak</a:t>
            </a:r>
          </a:p>
        </p:txBody>
      </p:sp>
    </p:spTree>
    <p:extLst>
      <p:ext uri="{BB962C8B-B14F-4D97-AF65-F5344CB8AC3E}">
        <p14:creationId xmlns:p14="http://schemas.microsoft.com/office/powerpoint/2010/main" val="293526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Lage bloeddruk en flauwvallen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C634030-C785-410E-9E79-429ED5389294}"/>
              </a:ext>
            </a:extLst>
          </p:cNvPr>
          <p:cNvSpPr/>
          <p:nvPr/>
        </p:nvSpPr>
        <p:spPr>
          <a:xfrm>
            <a:off x="838200" y="2064890"/>
            <a:ext cx="2191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Oorzaak vervolg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54CA3D-377D-45CC-B3FD-33C1DDBE58DE}"/>
              </a:ext>
            </a:extLst>
          </p:cNvPr>
          <p:cNvSpPr/>
          <p:nvPr/>
        </p:nvSpPr>
        <p:spPr>
          <a:xfrm>
            <a:off x="838200" y="29904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Lage bloeddruk </a:t>
            </a:r>
            <a:br>
              <a:rPr lang="nl-NL" dirty="0"/>
            </a:br>
            <a:endParaRPr lang="nl-NL" dirty="0"/>
          </a:p>
          <a:p>
            <a:r>
              <a:rPr lang="nl-NL" dirty="0"/>
              <a:t>   Te snel opstaan </a:t>
            </a:r>
          </a:p>
          <a:p>
            <a:endParaRPr lang="nl-NL" dirty="0"/>
          </a:p>
          <a:p>
            <a:r>
              <a:rPr lang="nl-NL" dirty="0"/>
              <a:t>    Duizelig kan leiden tot flauwvallen </a:t>
            </a:r>
          </a:p>
          <a:p>
            <a:endParaRPr lang="nl-NL" dirty="0"/>
          </a:p>
          <a:p>
            <a:r>
              <a:rPr lang="nl-NL" dirty="0"/>
              <a:t>Oorzaak; onvoldoende bloed in de hersenen </a:t>
            </a:r>
          </a:p>
          <a:p>
            <a:r>
              <a:rPr lang="nl-NL" dirty="0"/>
              <a:t>Behandeling; liggen en benen omhoog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B82A3E0-F369-4B4C-ACBB-126E90C5A239}"/>
              </a:ext>
            </a:extLst>
          </p:cNvPr>
          <p:cNvCxnSpPr/>
          <p:nvPr/>
        </p:nvCxnSpPr>
        <p:spPr>
          <a:xfrm>
            <a:off x="1683303" y="3339548"/>
            <a:ext cx="0" cy="25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75C2E37-9BF1-424B-9A90-F664845755EC}"/>
              </a:ext>
            </a:extLst>
          </p:cNvPr>
          <p:cNvCxnSpPr/>
          <p:nvPr/>
        </p:nvCxnSpPr>
        <p:spPr>
          <a:xfrm>
            <a:off x="1683303" y="3869635"/>
            <a:ext cx="0" cy="27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2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Flauwvallen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C2E995A-6257-4B82-B3BC-61FF726F04B6}"/>
              </a:ext>
            </a:extLst>
          </p:cNvPr>
          <p:cNvSpPr/>
          <p:nvPr/>
        </p:nvSpPr>
        <p:spPr>
          <a:xfrm>
            <a:off x="838200" y="31131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Blijf kalm</a:t>
            </a:r>
          </a:p>
          <a:p>
            <a:r>
              <a:rPr lang="nl-NL" dirty="0"/>
              <a:t>Leg de persoon neer benen omhoog</a:t>
            </a:r>
          </a:p>
          <a:p>
            <a:r>
              <a:rPr lang="nl-NL" dirty="0"/>
              <a:t>Niet volledig bij bewustzijn? Niet drinken!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8E88469-5234-45D2-AD06-AAA4760C543C}"/>
              </a:ext>
            </a:extLst>
          </p:cNvPr>
          <p:cNvSpPr/>
          <p:nvPr/>
        </p:nvSpPr>
        <p:spPr>
          <a:xfrm>
            <a:off x="838200" y="2217232"/>
            <a:ext cx="2543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Wat kan jij doen</a:t>
            </a:r>
          </a:p>
        </p:txBody>
      </p:sp>
    </p:spTree>
    <p:extLst>
      <p:ext uri="{BB962C8B-B14F-4D97-AF65-F5344CB8AC3E}">
        <p14:creationId xmlns:p14="http://schemas.microsoft.com/office/powerpoint/2010/main" val="406165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Les inhoud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E09817-7B9E-4A7D-B82F-B7BE39D4D384}"/>
              </a:ext>
            </a:extLst>
          </p:cNvPr>
          <p:cNvSpPr txBox="1"/>
          <p:nvPr/>
        </p:nvSpPr>
        <p:spPr>
          <a:xfrm>
            <a:off x="838200" y="1895061"/>
            <a:ext cx="10177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Stabiele zijligging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Rauteck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Heimlich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Hulp bij flauwvallen</a:t>
            </a:r>
          </a:p>
        </p:txBody>
      </p:sp>
    </p:spTree>
    <p:extLst>
      <p:ext uri="{BB962C8B-B14F-4D97-AF65-F5344CB8AC3E}">
        <p14:creationId xmlns:p14="http://schemas.microsoft.com/office/powerpoint/2010/main" val="326348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Les inhoud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E09817-7B9E-4A7D-B82F-B7BE39D4D384}"/>
              </a:ext>
            </a:extLst>
          </p:cNvPr>
          <p:cNvSpPr txBox="1"/>
          <p:nvPr/>
        </p:nvSpPr>
        <p:spPr>
          <a:xfrm>
            <a:off x="838200" y="1895061"/>
            <a:ext cx="10177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Theorie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/>
              <a:t>Stabiele zijligging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Rauteck</a:t>
            </a:r>
            <a:endParaRPr lang="nl-NL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 err="1"/>
              <a:t>Heimlich</a:t>
            </a:r>
            <a:endParaRPr lang="nl-NL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NL" sz="2400" dirty="0"/>
              <a:t>Hulp bij flauwvallen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Oefenen </a:t>
            </a:r>
          </a:p>
        </p:txBody>
      </p:sp>
    </p:spTree>
    <p:extLst>
      <p:ext uri="{BB962C8B-B14F-4D97-AF65-F5344CB8AC3E}">
        <p14:creationId xmlns:p14="http://schemas.microsoft.com/office/powerpoint/2010/main" val="23143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Stabiele zijligging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9E35B8-0CF2-496F-A35A-538C770D3DBC}"/>
              </a:ext>
            </a:extLst>
          </p:cNvPr>
          <p:cNvSpPr/>
          <p:nvPr/>
        </p:nvSpPr>
        <p:spPr>
          <a:xfrm>
            <a:off x="838199" y="2267058"/>
            <a:ext cx="9431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ea typeface="Calibri"/>
              </a:rPr>
              <a:t>De stabiele zijligging wordt gebruikt wanneer een slachtoffer buiten bewustzijn is en een stabiele ademhaling heeft. </a:t>
            </a:r>
            <a:endParaRPr lang="nl-NL" sz="28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2BD621D-DC02-492E-9370-E05981FD6054}"/>
              </a:ext>
            </a:extLst>
          </p:cNvPr>
          <p:cNvSpPr/>
          <p:nvPr/>
        </p:nvSpPr>
        <p:spPr>
          <a:xfrm>
            <a:off x="838199" y="392611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A63212"/>
              </a:buClr>
            </a:pPr>
            <a:r>
              <a:rPr lang="nl-NL" sz="2800" dirty="0">
                <a:ea typeface="Calibri"/>
              </a:rPr>
              <a:t>Zorgt ervoor dat:</a:t>
            </a:r>
          </a:p>
          <a:p>
            <a:pPr marL="457200" lvl="0" indent="-457200">
              <a:buClr>
                <a:srgbClr val="A63212"/>
              </a:buClr>
              <a:buFont typeface="Arial" panose="020B0604020202020204" pitchFamily="34" charset="0"/>
              <a:buChar char="•"/>
            </a:pPr>
            <a:r>
              <a:rPr lang="nl-NL" sz="2800" dirty="0">
                <a:ea typeface="Calibri"/>
              </a:rPr>
              <a:t>Dat de luchtweg vrij blijft. </a:t>
            </a:r>
          </a:p>
          <a:p>
            <a:pPr marL="457200" lvl="0" indent="-457200">
              <a:buClr>
                <a:srgbClr val="A6321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Tong niet naar achter zakt</a:t>
            </a:r>
          </a:p>
          <a:p>
            <a:pPr marL="457200" lvl="0" indent="-457200">
              <a:buClr>
                <a:srgbClr val="A63212"/>
              </a:buClr>
              <a:buFont typeface="Arial" panose="020B0604020202020204" pitchFamily="34" charset="0"/>
              <a:buChar char="•"/>
            </a:pPr>
            <a:r>
              <a:rPr lang="nl-NL" sz="2800" dirty="0"/>
              <a:t>Voorkomt aspiratiepneumonie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7558BB-C37F-4A69-A122-19A9E9FCD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67" y="3926116"/>
            <a:ext cx="4242465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Stabiele zijligging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FA01B8E2-6484-49BD-8F30-2B5A01D8A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80" y="2254267"/>
            <a:ext cx="6762391" cy="37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/>
              <a:t>Stabiele zijligging niet toepassen bij…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E81E7C1-6133-4DA1-A910-33C16C83D3A6}"/>
              </a:ext>
            </a:extLst>
          </p:cNvPr>
          <p:cNvSpPr/>
          <p:nvPr/>
        </p:nvSpPr>
        <p:spPr>
          <a:xfrm>
            <a:off x="838200" y="2227277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Ernstig letsel aan borstkas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Letsel aan wervelkolom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/>
                </a:solidFill>
              </a:rPr>
              <a:t>Breuken aan bekken en ledenmaten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Gebruik bij deze gevallen </a:t>
            </a:r>
            <a:r>
              <a:rPr lang="nl-NL" b="1" dirty="0" err="1">
                <a:solidFill>
                  <a:schemeClr val="tx1"/>
                </a:solidFill>
              </a:rPr>
              <a:t>kinlift</a:t>
            </a:r>
            <a:r>
              <a:rPr lang="nl-NL" b="1" dirty="0">
                <a:solidFill>
                  <a:schemeClr val="tx1"/>
                </a:solidFill>
              </a:rPr>
              <a:t>!</a:t>
            </a:r>
            <a:br>
              <a:rPr lang="nl-NL" dirty="0"/>
            </a:br>
            <a:r>
              <a:rPr lang="nl-NL" dirty="0">
                <a:solidFill>
                  <a:schemeClr val="tx1"/>
                </a:solidFill>
              </a:rPr>
              <a:t>1. Kantel het hoofd van het slachtoffer naar neutrale positie (neus omhoog).</a:t>
            </a:r>
          </a:p>
          <a:p>
            <a:r>
              <a:rPr lang="nl-NL" dirty="0">
                <a:solidFill>
                  <a:schemeClr val="tx1"/>
                </a:solidFill>
              </a:rPr>
              <a:t>2.Plaats één hand op het voorhoofd en kantel het hoofd voorzichtig naar neutrale positie.</a:t>
            </a:r>
          </a:p>
          <a:p>
            <a:r>
              <a:rPr lang="nl-NL" dirty="0">
                <a:solidFill>
                  <a:schemeClr val="tx1"/>
                </a:solidFill>
              </a:rPr>
              <a:t>3.Plaats van de andere hand twee vingers onder de kin en breng deze voorzichtig omhoog. Hierdoor komt de luchtweg vrij.</a:t>
            </a:r>
          </a:p>
        </p:txBody>
      </p:sp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712BD677-F7BA-4F19-A56B-E4B64FDC0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902" y="3387871"/>
            <a:ext cx="4156898" cy="23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 err="1"/>
              <a:t>Heimlich</a:t>
            </a:r>
            <a:r>
              <a:rPr lang="nl-NL" dirty="0"/>
              <a:t> greep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C82B69C-947B-4B8A-9CFB-C99D92274C17}"/>
              </a:ext>
            </a:extLst>
          </p:cNvPr>
          <p:cNvSpPr/>
          <p:nvPr/>
        </p:nvSpPr>
        <p:spPr>
          <a:xfrm>
            <a:off x="838199" y="2183899"/>
            <a:ext cx="10515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</a:t>
            </a:r>
            <a:r>
              <a:rPr lang="nl-NL" sz="2400" dirty="0" err="1"/>
              <a:t>heimlich</a:t>
            </a:r>
            <a:r>
              <a:rPr lang="nl-NL" sz="2400" dirty="0"/>
              <a:t> wordt gebruikt om een blokkade uit de luchtwegen te verhelpen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Luchtweg gedeeltelijk afgesloten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Persoon hoest en maakt piepend geluid, grijpt naar keel.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Eerst goed laten hoesten en stimuleren om dit te doen.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527954CD-F647-46AB-9D77-0E42A1EC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510" y="4093698"/>
            <a:ext cx="3869297" cy="21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 err="1"/>
              <a:t>Rauteck</a:t>
            </a:r>
            <a:r>
              <a:rPr lang="nl-NL" dirty="0"/>
              <a:t> greep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E41C72C-B665-41CA-B5DB-7ADD2835B723}"/>
              </a:ext>
            </a:extLst>
          </p:cNvPr>
          <p:cNvSpPr/>
          <p:nvPr/>
        </p:nvSpPr>
        <p:spPr>
          <a:xfrm>
            <a:off x="838199" y="2232635"/>
            <a:ext cx="11203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DOEL: Iemand snel over een korte afstand te verplaatsen</a:t>
            </a:r>
          </a:p>
          <a:p>
            <a:endParaRPr lang="nl-NL" sz="2000" b="1" dirty="0"/>
          </a:p>
          <a:p>
            <a:pPr>
              <a:buFontTx/>
              <a:buChar char="-"/>
            </a:pPr>
            <a:r>
              <a:rPr lang="nl-NL" sz="2000" dirty="0"/>
              <a:t>Kniel naast het hoofd van het slachtoffer en til het hoofd op</a:t>
            </a:r>
          </a:p>
          <a:p>
            <a:pPr>
              <a:buFontTx/>
              <a:buChar char="-"/>
            </a:pPr>
            <a:r>
              <a:rPr lang="nl-NL" sz="2000" dirty="0"/>
              <a:t>Vouw de arm van het slachtoffer naar de borst en pak de onderarm met beide handen vast</a:t>
            </a:r>
          </a:p>
          <a:p>
            <a:pPr>
              <a:buFontTx/>
              <a:buChar char="-"/>
            </a:pPr>
            <a:r>
              <a:rPr lang="nl-NL" sz="2000" dirty="0"/>
              <a:t>Sta vanuit de knieën op en loop voorzichtig achterwaarts naar een veilige plek</a:t>
            </a:r>
          </a:p>
          <a:p>
            <a:pPr>
              <a:buFontTx/>
              <a:buChar char="-"/>
            </a:pPr>
            <a:r>
              <a:rPr lang="nl-NL" sz="2000" dirty="0"/>
              <a:t>Pas op bij het neerleggen van het slachtoffer op het hoofd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FF5FB9-5E03-4918-9B6D-85F0B1F7F186}"/>
              </a:ext>
            </a:extLst>
          </p:cNvPr>
          <p:cNvSpPr/>
          <p:nvPr/>
        </p:nvSpPr>
        <p:spPr>
          <a:xfrm>
            <a:off x="838199" y="44184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/>
              <a:t>Mag alleen gebruikt worden wanneer er sprake is van acuut gevaar voor het slachtoffer </a:t>
            </a:r>
          </a:p>
          <a:p>
            <a:endParaRPr lang="nl-NL" b="1" dirty="0"/>
          </a:p>
          <a:p>
            <a:r>
              <a:rPr lang="nl-NL" b="1" dirty="0"/>
              <a:t>Ga niet verplaatsen als het niet nodig is om extra verwondingen te voorkomen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94D980DC-294D-495F-BDC0-F436261B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3" y="4247879"/>
            <a:ext cx="4336916" cy="1818542"/>
          </a:xfrm>
          <a:prstGeom prst="rect">
            <a:avLst/>
          </a:prstGeom>
        </p:spPr>
      </p:pic>
      <p:pic>
        <p:nvPicPr>
          <p:cNvPr id="9" name="Afbeelding 8">
            <a:hlinkClick r:id="rId2"/>
            <a:extLst>
              <a:ext uri="{FF2B5EF4-FFF2-40B4-BE49-F238E27FC236}">
                <a16:creationId xmlns:a16="http://schemas.microsoft.com/office/drawing/2014/main" id="{A4CED865-3FE5-4513-8FCB-9CE4FE2E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674" y="4418486"/>
            <a:ext cx="1152451" cy="11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C41-F4FF-41C0-8FE6-0572B1B3B2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 err="1"/>
              <a:t>Rauteck</a:t>
            </a:r>
            <a:r>
              <a:rPr lang="nl-NL" dirty="0"/>
              <a:t> greep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37CDEB9-9357-41C1-815F-7DB2107C46AA}"/>
              </a:ext>
            </a:extLst>
          </p:cNvPr>
          <p:cNvSpPr/>
          <p:nvPr/>
        </p:nvSpPr>
        <p:spPr>
          <a:xfrm>
            <a:off x="838200" y="2202323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/>
              <a:t>Wanneer toepassen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Gevaarlijke plek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Plek waar je geen EHBO kunt verlenen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Risico op brand, ontploffing, instorting </a:t>
            </a:r>
          </a:p>
          <a:p>
            <a:endParaRPr lang="nl-NL" sz="2000" dirty="0"/>
          </a:p>
          <a:p>
            <a:r>
              <a:rPr lang="nl-NL" sz="2000" dirty="0"/>
              <a:t>Altijd mogelijk? </a:t>
            </a:r>
          </a:p>
          <a:p>
            <a:pPr>
              <a:buFontTx/>
              <a:buChar char="-"/>
            </a:pPr>
            <a:r>
              <a:rPr lang="nl-NL" sz="2000" dirty="0"/>
              <a:t>Nee, als de patiënt veel groter of zwaarder is dan jezelf  </a:t>
            </a:r>
          </a:p>
          <a:p>
            <a:r>
              <a:rPr lang="nl-NL" sz="2000" dirty="0"/>
              <a:t>- Pak bij de voeten, let wel op het hoofd!</a:t>
            </a:r>
          </a:p>
        </p:txBody>
      </p:sp>
    </p:spTree>
    <p:extLst>
      <p:ext uri="{BB962C8B-B14F-4D97-AF65-F5344CB8AC3E}">
        <p14:creationId xmlns:p14="http://schemas.microsoft.com/office/powerpoint/2010/main" val="38539249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400</Words>
  <Application>Microsoft Office PowerPoint</Application>
  <PresentationFormat>Breedbeeld</PresentationFormat>
  <Paragraphs>108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EHBO BBL4/VP/LP1</vt:lpstr>
      <vt:lpstr>Les inhoud</vt:lpstr>
      <vt:lpstr>Les inhoud</vt:lpstr>
      <vt:lpstr>Stabiele zijligging</vt:lpstr>
      <vt:lpstr>Stabiele zijligging</vt:lpstr>
      <vt:lpstr>Stabiele zijligging niet toepassen bij…</vt:lpstr>
      <vt:lpstr>Heimlich greep</vt:lpstr>
      <vt:lpstr>Rauteck greep</vt:lpstr>
      <vt:lpstr>Rauteck greep</vt:lpstr>
      <vt:lpstr>Flauwvallen</vt:lpstr>
      <vt:lpstr>Flauwvallen</vt:lpstr>
      <vt:lpstr>Lage bloeddruk en flauwvallen</vt:lpstr>
      <vt:lpstr>Lage bloeddruk en flauwvallen</vt:lpstr>
      <vt:lpstr>Flauwvallen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EHBO BBL4/VP/LP1</dc:title>
  <dc:creator>Jaap Mulder</dc:creator>
  <cp:lastModifiedBy>Jaap Mulder</cp:lastModifiedBy>
  <cp:revision>7</cp:revision>
  <dcterms:created xsi:type="dcterms:W3CDTF">2017-10-12T13:22:47Z</dcterms:created>
  <dcterms:modified xsi:type="dcterms:W3CDTF">2017-10-12T15:10:24Z</dcterms:modified>
</cp:coreProperties>
</file>